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70" r:id="rId1"/>
  </p:sldMasterIdLst>
  <p:notesMasterIdLst>
    <p:notesMasterId r:id="rId17"/>
  </p:notesMasterIdLst>
  <p:handoutMasterIdLst>
    <p:handoutMasterId r:id="rId18"/>
  </p:handoutMasterIdLst>
  <p:sldIdLst>
    <p:sldId id="265" r:id="rId2"/>
    <p:sldId id="284" r:id="rId3"/>
    <p:sldId id="326" r:id="rId4"/>
    <p:sldId id="316" r:id="rId5"/>
    <p:sldId id="315" r:id="rId6"/>
    <p:sldId id="327" r:id="rId7"/>
    <p:sldId id="328" r:id="rId8"/>
    <p:sldId id="329" r:id="rId9"/>
    <p:sldId id="330" r:id="rId10"/>
    <p:sldId id="333" r:id="rId11"/>
    <p:sldId id="331" r:id="rId12"/>
    <p:sldId id="319" r:id="rId13"/>
    <p:sldId id="332" r:id="rId14"/>
    <p:sldId id="334" r:id="rId15"/>
    <p:sldId id="263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FF"/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Стиль из темы 2 - акцент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A111915-BE36-4E01-A7E5-04B1672EAD32}" styleName="Светлый стиль 2 - акцент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0A15C55-8517-42AA-B614-E9B94910E393}" styleName="Средний стиль 2 -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3" autoAdjust="0"/>
    <p:restoredTop sz="94672" autoAdjust="0"/>
  </p:normalViewPr>
  <p:slideViewPr>
    <p:cSldViewPr snapToGrid="0" snapToObjects="1" showGuides="1">
      <p:cViewPr varScale="1">
        <p:scale>
          <a:sx n="108" d="100"/>
          <a:sy n="108" d="100"/>
        </p:scale>
        <p:origin x="-696" y="-77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3"/>
    </mc:Choice>
    <mc:Fallback>
      <c:style val="13"/>
    </mc:Fallback>
  </mc:AlternateContent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Доля малого бизнеса в ВВП</c:v>
                </c:pt>
              </c:strCache>
            </c:strRef>
          </c:tx>
          <c:invertIfNegative val="0"/>
          <c:cat>
            <c:numRef>
              <c:f>Лист1!$A$2:$A$10</c:f>
              <c:numCache>
                <c:formatCode>General</c:formatCode>
                <c:ptCount val="9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  <c:pt idx="8">
                  <c:v>2024</c:v>
                </c:pt>
              </c:numCache>
            </c:numRef>
          </c:cat>
          <c:val>
            <c:numRef>
              <c:f>Лист1!$B$2:$B$10</c:f>
              <c:numCache>
                <c:formatCode>0.0%</c:formatCode>
                <c:ptCount val="9"/>
                <c:pt idx="0">
                  <c:v>0.19900000000000001</c:v>
                </c:pt>
                <c:pt idx="1">
                  <c:v>0.216</c:v>
                </c:pt>
                <c:pt idx="2">
                  <c:v>0.217</c:v>
                </c:pt>
                <c:pt idx="3">
                  <c:v>0.22600000000000001</c:v>
                </c:pt>
                <c:pt idx="4">
                  <c:v>0.23100000000000001</c:v>
                </c:pt>
                <c:pt idx="5">
                  <c:v>0.245</c:v>
                </c:pt>
                <c:pt idx="6">
                  <c:v>0.25600000000000001</c:v>
                </c:pt>
                <c:pt idx="7">
                  <c:v>0.29899999999999999</c:v>
                </c:pt>
                <c:pt idx="8">
                  <c:v>0.32500000000000001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172841472"/>
        <c:axId val="137755968"/>
      </c:barChart>
      <c:catAx>
        <c:axId val="172841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137755968"/>
        <c:crosses val="autoZero"/>
        <c:auto val="1"/>
        <c:lblAlgn val="ctr"/>
        <c:lblOffset val="100"/>
        <c:noMultiLvlLbl val="0"/>
      </c:catAx>
      <c:valAx>
        <c:axId val="137755968"/>
        <c:scaling>
          <c:orientation val="minMax"/>
        </c:scaling>
        <c:delete val="0"/>
        <c:axPos val="l"/>
        <c:numFmt formatCode="0.0%" sourceLinked="1"/>
        <c:majorTickMark val="out"/>
        <c:minorTickMark val="none"/>
        <c:tickLblPos val="nextTo"/>
        <c:crossAx val="17284147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ru-RU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5/19/2023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5/19/2023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13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13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970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970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13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13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13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=""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=""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=""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=""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=""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=""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=""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=""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=""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=""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=""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=""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=""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=""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=""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=""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=""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=""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=""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=""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=""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=""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=""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=""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=""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=""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=""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=""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=""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=""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=""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=""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=""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=""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=""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=""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=""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=""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=""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=""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=""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=""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=""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=""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=""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=""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=""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=""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=""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=""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=""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=""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=""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=""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=""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=""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" y="2618371"/>
            <a:ext cx="9143999" cy="884484"/>
          </a:xfrm>
        </p:spPr>
        <p:txBody>
          <a:bodyPr>
            <a:noAutofit/>
          </a:bodyPr>
          <a:lstStyle/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Выпускная квалификационная работа</a:t>
            </a:r>
            <a:r>
              <a:rPr lang="en-US" sz="3600" dirty="0" smtClean="0">
                <a:solidFill>
                  <a:schemeClr val="bg1"/>
                </a:solidFill>
              </a:rPr>
              <a:t/>
            </a:r>
            <a:br>
              <a:rPr lang="en-US" sz="3600" dirty="0" smtClean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Разработка </a:t>
            </a:r>
            <a:r>
              <a:rPr lang="ru-RU" dirty="0" smtClean="0">
                <a:solidFill>
                  <a:schemeClr val="bg1"/>
                </a:solidFill>
              </a:rPr>
              <a:t>приложения </a:t>
            </a:r>
            <a:r>
              <a:rPr lang="ru-RU" dirty="0">
                <a:solidFill>
                  <a:schemeClr val="bg1"/>
                </a:solidFill>
              </a:rPr>
              <a:t>для системного администратора в системе </a:t>
            </a:r>
            <a:r>
              <a:rPr lang="ru-RU" dirty="0" smtClean="0">
                <a:solidFill>
                  <a:schemeClr val="bg1"/>
                </a:solidFill>
              </a:rPr>
              <a:t>мониторинга локальной сети организации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tle 4"/>
          <p:cNvSpPr txBox="1">
            <a:spLocks/>
          </p:cNvSpPr>
          <p:nvPr/>
        </p:nvSpPr>
        <p:spPr>
          <a:xfrm>
            <a:off x="400928" y="4335824"/>
            <a:ext cx="8743071" cy="884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pPr algn="r"/>
            <a:r>
              <a:rPr lang="ru-RU" sz="1600" b="0" dirty="0" smtClean="0">
                <a:solidFill>
                  <a:schemeClr val="bg1"/>
                </a:solidFill>
              </a:rPr>
              <a:t>Выполнила: Новожилова Анна Владимировна, К34212</a:t>
            </a:r>
            <a:br>
              <a:rPr lang="ru-RU" sz="1600" b="0" dirty="0" smtClean="0">
                <a:solidFill>
                  <a:schemeClr val="bg1"/>
                </a:solidFill>
              </a:rPr>
            </a:br>
            <a:r>
              <a:rPr lang="ru-RU" sz="1600" b="0" dirty="0" smtClean="0">
                <a:solidFill>
                  <a:schemeClr val="bg1"/>
                </a:solidFill>
              </a:rPr>
              <a:t>Руководитель ВКР: Самохин Никита Юрьевич</a:t>
            </a:r>
            <a:endParaRPr lang="en-US" sz="1600" b="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  <a:latin typeface="Golos Text DemiBold" panose="020B0703020202020204" pitchFamily="34" charset="-52"/>
                <a:ea typeface="+mj-ea"/>
                <a:cs typeface="+mj-cs"/>
              </a:rPr>
              <a:t>Министерство науки и высшего образования Российской Федерации ФЕДЕРАЛЬНОЕ ГОСУДАРСТВЕННОЕ АВТОНОМНОЕ ОБРАЗОВАТЕЛЬНОЕ УЧРЕЖДЕНИЕ ВЫСШЕГО ОБРАЗОВАНИЯ «Национальный исследовательский университет ИТМО» (Университет ИТМО) </a:t>
            </a: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71" t="-11101" r="-1958" b="-10174"/>
          <a:stretch/>
        </p:blipFill>
        <p:spPr>
          <a:xfrm>
            <a:off x="352425" y="1003300"/>
            <a:ext cx="4608513" cy="3841750"/>
          </a:xfrm>
        </p:spPr>
      </p:pic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A915A35-EC87-76A1-7F8F-9378EFC6B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000" dirty="0" smtClean="0"/>
              <a:t>Хранение данных</a:t>
            </a:r>
            <a:endParaRPr lang="ru-RU" sz="3000" dirty="0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3CF7CD16-D4EE-5D1A-67C6-8FC838F97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73859" y="1289137"/>
            <a:ext cx="3397348" cy="3193589"/>
          </a:xfrm>
        </p:spPr>
        <p:txBody>
          <a:bodyPr>
            <a:noAutofit/>
          </a:bodyPr>
          <a:lstStyle/>
          <a:p>
            <a:r>
              <a:rPr lang="ru-RU" sz="2200" b="1" dirty="0" smtClean="0"/>
              <a:t>База данных </a:t>
            </a:r>
            <a:r>
              <a:rPr lang="en-US" sz="2200" b="1" dirty="0" smtClean="0"/>
              <a:t>PostgreSQL:</a:t>
            </a:r>
            <a:endParaRPr lang="ru-RU" sz="22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/>
              <a:t>Открытый исходный код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/>
              <a:t>Кроссплатформенность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/>
              <a:t>Поддержка ООП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/>
              <a:t>Много типов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/>
              <a:t>Регулярные обновления</a:t>
            </a:r>
            <a:endParaRPr lang="ru-RU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8613085" y="4712677"/>
            <a:ext cx="5309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>
                <a:solidFill>
                  <a:srgbClr val="2C2D2E"/>
                </a:solidFill>
                <a:latin typeface="Golos Text" panose="020B0503020202020204"/>
                <a:cs typeface="Golos Text" panose="020B0503020202020204" pitchFamily="34" charset="-52"/>
              </a:rPr>
              <a:t>10/15</a:t>
            </a:r>
            <a:endParaRPr lang="ru-RU" sz="1600" dirty="0">
              <a:solidFill>
                <a:srgbClr val="2C2D2E"/>
              </a:solidFill>
              <a:latin typeface="Golos Text" panose="020B0503020202020204"/>
              <a:cs typeface="Golos Text" panose="020B0503020202020204" pitchFamily="34" charset="-52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="" xmlns:a16="http://schemas.microsoft.com/office/drawing/2014/main" id="{9DED3B5E-9456-C8A4-07A4-95C3DB9820E7}"/>
              </a:ext>
            </a:extLst>
          </p:cNvPr>
          <p:cNvSpPr txBox="1">
            <a:spLocks/>
          </p:cNvSpPr>
          <p:nvPr/>
        </p:nvSpPr>
        <p:spPr>
          <a:xfrm>
            <a:off x="6710287" y="-73588"/>
            <a:ext cx="2841675" cy="5077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r>
              <a:rPr lang="ru-RU" sz="1400" dirty="0" smtClean="0"/>
              <a:t>Новожилова Анна К34212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25089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000" dirty="0" smtClean="0"/>
              <a:t>Выбор инструментов</a:t>
            </a:r>
            <a:endParaRPr lang="ru-RU" sz="3000" dirty="0"/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211943"/>
            <a:ext cx="7350370" cy="3447143"/>
          </a:xfrm>
        </p:spPr>
        <p:txBody>
          <a:bodyPr>
            <a:normAutofit/>
          </a:bodyPr>
          <a:lstStyle/>
          <a:p>
            <a:r>
              <a:rPr lang="ru-RU" sz="2400" i="0" dirty="0" smtClean="0">
                <a:solidFill>
                  <a:srgbClr val="2C2D2E"/>
                </a:solidFill>
                <a:effectLst/>
                <a:latin typeface="Golos Text" panose="020B0503020202020204"/>
              </a:rPr>
              <a:t>Дл</a:t>
            </a:r>
            <a:r>
              <a:rPr lang="ru-RU" sz="2400" dirty="0" smtClean="0">
                <a:solidFill>
                  <a:srgbClr val="2C2D2E"/>
                </a:solidFill>
                <a:latin typeface="Golos Text" panose="020B0503020202020204"/>
              </a:rPr>
              <a:t>я реализации проекта был выбран язык </a:t>
            </a:r>
            <a:r>
              <a:rPr lang="en-US" sz="2400" b="1" dirty="0" smtClean="0">
                <a:solidFill>
                  <a:srgbClr val="2C2D2E"/>
                </a:solidFill>
                <a:latin typeface="Golos Text" panose="020B0503020202020204"/>
              </a:rPr>
              <a:t>Python</a:t>
            </a:r>
            <a:r>
              <a:rPr lang="en-US" sz="2400" dirty="0" smtClean="0">
                <a:solidFill>
                  <a:srgbClr val="2C2D2E"/>
                </a:solidFill>
                <a:latin typeface="Golos Text" panose="020B0503020202020204"/>
              </a:rPr>
              <a:t> </a:t>
            </a:r>
            <a:r>
              <a:rPr lang="ru-RU" sz="2400" dirty="0" smtClean="0">
                <a:solidFill>
                  <a:srgbClr val="2C2D2E"/>
                </a:solidFill>
                <a:latin typeface="Golos Text" panose="020B0503020202020204"/>
              </a:rPr>
              <a:t>и библиотека для графических интерфейсов </a:t>
            </a:r>
            <a:r>
              <a:rPr lang="en-US" sz="2400" b="1" dirty="0" smtClean="0">
                <a:solidFill>
                  <a:srgbClr val="2C2D2E"/>
                </a:solidFill>
                <a:latin typeface="Golos Text" panose="020B0503020202020204"/>
              </a:rPr>
              <a:t>PyQt6</a:t>
            </a:r>
            <a:r>
              <a:rPr lang="ru-RU" sz="2400" b="1" dirty="0" smtClean="0">
                <a:solidFill>
                  <a:srgbClr val="2C2D2E"/>
                </a:solidFill>
                <a:latin typeface="Golos Text" panose="020B0503020202020204"/>
              </a:rPr>
              <a:t>:</a:t>
            </a:r>
          </a:p>
          <a:p>
            <a:endParaRPr lang="ru-RU" sz="2400" b="1" dirty="0" smtClean="0">
              <a:solidFill>
                <a:srgbClr val="2C2D2E"/>
              </a:solidFill>
              <a:latin typeface="Golos Text" panose="020B05030202020202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i="0" dirty="0" smtClean="0">
                <a:solidFill>
                  <a:srgbClr val="2C2D2E"/>
                </a:solidFill>
                <a:effectLst/>
                <a:latin typeface="Golos Text" panose="020B0503020202020204"/>
              </a:rPr>
              <a:t>Простой и короткий синтаксис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rgbClr val="2C2D2E"/>
                </a:solidFill>
                <a:latin typeface="Golos Text" panose="020B0503020202020204"/>
              </a:rPr>
              <a:t>Визуализация данных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i="0" dirty="0" smtClean="0">
                <a:solidFill>
                  <a:srgbClr val="2C2D2E"/>
                </a:solidFill>
                <a:effectLst/>
                <a:latin typeface="Golos Text" panose="020B0503020202020204"/>
              </a:rPr>
              <a:t>Анализ данных и построение моделей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rgbClr val="2C2D2E"/>
                </a:solidFill>
                <a:latin typeface="Golos Text" panose="020B0503020202020204"/>
              </a:rPr>
              <a:t>Большое сообщество</a:t>
            </a:r>
            <a:endParaRPr lang="ru-RU" sz="240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61176" y="4712677"/>
            <a:ext cx="482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>
                <a:solidFill>
                  <a:srgbClr val="2C2D2E"/>
                </a:solidFill>
                <a:latin typeface="Golos Text" panose="020B0503020202020204"/>
                <a:cs typeface="Golos Text" panose="020B0503020202020204" pitchFamily="34" charset="-52"/>
              </a:rPr>
              <a:t>11/15</a:t>
            </a:r>
            <a:endParaRPr lang="ru-RU" sz="1600" dirty="0">
              <a:solidFill>
                <a:srgbClr val="2C2D2E"/>
              </a:solidFill>
              <a:latin typeface="Golos Text" panose="020B0503020202020204"/>
              <a:cs typeface="Golos Text" panose="020B0503020202020204" pitchFamily="34" charset="-52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9DED3B5E-9456-C8A4-07A4-95C3DB9820E7}"/>
              </a:ext>
            </a:extLst>
          </p:cNvPr>
          <p:cNvSpPr txBox="1">
            <a:spLocks/>
          </p:cNvSpPr>
          <p:nvPr/>
        </p:nvSpPr>
        <p:spPr>
          <a:xfrm>
            <a:off x="6710287" y="-73588"/>
            <a:ext cx="2841675" cy="5077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r>
              <a:rPr lang="ru-RU" sz="1400" dirty="0" smtClean="0"/>
              <a:t>Новожилова Анна К34212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12317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3620DBFC-6C80-6C49-5394-0A6FB6DA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000" dirty="0" smtClean="0"/>
              <a:t>Разработка</a:t>
            </a:r>
            <a:endParaRPr lang="ru-RU" sz="3000" dirty="0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394B8CD1-C0D2-3E0D-BEF2-7B51C67BD8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Рисунок 4">
            <a:extLst>
              <a:ext uri="{FF2B5EF4-FFF2-40B4-BE49-F238E27FC236}">
                <a16:creationId xmlns="" xmlns:a16="http://schemas.microsoft.com/office/drawing/2014/main" id="{635C7FA0-CA3F-99C6-A092-B8AB77EF3EE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6" name="Рисунок 5">
            <a:extLst>
              <a:ext uri="{FF2B5EF4-FFF2-40B4-BE49-F238E27FC236}">
                <a16:creationId xmlns="" xmlns:a16="http://schemas.microsoft.com/office/drawing/2014/main" id="{8BD1F05A-4D93-BBD5-5092-281EBB8326D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7" name="Рисунок 6">
            <a:extLst>
              <a:ext uri="{FF2B5EF4-FFF2-40B4-BE49-F238E27FC236}">
                <a16:creationId xmlns="" xmlns:a16="http://schemas.microsoft.com/office/drawing/2014/main" id="{965F9921-F51F-C17A-7697-90CCBA75BC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8" name="Рисунок 7">
            <a:extLst>
              <a:ext uri="{FF2B5EF4-FFF2-40B4-BE49-F238E27FC236}">
                <a16:creationId xmlns="" xmlns:a16="http://schemas.microsoft.com/office/drawing/2014/main" id="{435074E3-2EE0-D6EC-E4D4-936FD11A5ED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97" y="930685"/>
            <a:ext cx="3927314" cy="4120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230" y="777448"/>
            <a:ext cx="5990121" cy="368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64" y="2002359"/>
            <a:ext cx="2811385" cy="2873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040" y="1226842"/>
            <a:ext cx="3079750" cy="345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642702" y="4712677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>
                <a:solidFill>
                  <a:srgbClr val="2C2D2E"/>
                </a:solidFill>
                <a:latin typeface="Golos Text" panose="020B0503020202020204"/>
                <a:cs typeface="Golos Text" panose="020B0503020202020204" pitchFamily="34" charset="-52"/>
              </a:rPr>
              <a:t>12/15</a:t>
            </a:r>
            <a:endParaRPr lang="ru-RU" sz="1600" dirty="0">
              <a:solidFill>
                <a:srgbClr val="2C2D2E"/>
              </a:solidFill>
              <a:latin typeface="Golos Text" panose="020B0503020202020204"/>
              <a:cs typeface="Golos Text" panose="020B0503020202020204" pitchFamily="34" charset="-52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="" xmlns:a16="http://schemas.microsoft.com/office/drawing/2014/main" id="{9DED3B5E-9456-C8A4-07A4-95C3DB9820E7}"/>
              </a:ext>
            </a:extLst>
          </p:cNvPr>
          <p:cNvSpPr txBox="1">
            <a:spLocks/>
          </p:cNvSpPr>
          <p:nvPr/>
        </p:nvSpPr>
        <p:spPr>
          <a:xfrm>
            <a:off x="6710287" y="-73588"/>
            <a:ext cx="2841675" cy="5077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r>
              <a:rPr lang="ru-RU" sz="1400" dirty="0" smtClean="0"/>
              <a:t>Новожилова Анна К34212</a:t>
            </a:r>
            <a:endParaRPr lang="ru-RU" sz="1400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7"/>
          </p:nvPr>
        </p:nvSpPr>
        <p:spPr/>
      </p:sp>
    </p:spTree>
    <p:extLst>
      <p:ext uri="{BB962C8B-B14F-4D97-AF65-F5344CB8AC3E}">
        <p14:creationId xmlns:p14="http://schemas.microsoft.com/office/powerpoint/2010/main" val="335852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000" dirty="0" smtClean="0"/>
              <a:t>Результаты</a:t>
            </a:r>
            <a:endParaRPr lang="ru-RU" sz="3000" dirty="0"/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7" y="1207604"/>
            <a:ext cx="7828673" cy="3688417"/>
          </a:xfrm>
        </p:spPr>
        <p:txBody>
          <a:bodyPr>
            <a:normAutofit fontScale="92500" lnSpcReduction="10000"/>
          </a:bodyPr>
          <a:lstStyle/>
          <a:p>
            <a:r>
              <a:rPr lang="ru-RU" sz="2400" b="0" i="0" dirty="0" smtClean="0">
                <a:solidFill>
                  <a:srgbClr val="2C2D2E"/>
                </a:solidFill>
                <a:effectLst/>
                <a:latin typeface="Golos Text" panose="020B0503020202020204"/>
              </a:rPr>
              <a:t>В ходе выполнения работы были решены все поставленные </a:t>
            </a:r>
            <a:r>
              <a:rPr lang="ru-RU" sz="2400" b="0" i="0" dirty="0" smtClean="0">
                <a:solidFill>
                  <a:srgbClr val="2C2D2E"/>
                </a:solidFill>
                <a:effectLst/>
                <a:latin typeface="Golos Text" panose="020B0503020202020204"/>
              </a:rPr>
              <a:t>задачи:</a:t>
            </a:r>
            <a:endParaRPr lang="ru-RU" sz="2400" b="0" i="0" dirty="0" smtClean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 smtClean="0">
                <a:solidFill>
                  <a:srgbClr val="2C2D2E"/>
                </a:solidFill>
                <a:latin typeface="Golos Text" panose="020B0503020202020204"/>
              </a:rPr>
              <a:t>Проанализированы</a:t>
            </a:r>
            <a:r>
              <a:rPr lang="ru-RU" sz="2400" dirty="0" smtClean="0">
                <a:solidFill>
                  <a:srgbClr val="2C2D2E"/>
                </a:solidFill>
                <a:latin typeface="Golos Text" panose="020B0503020202020204"/>
              </a:rPr>
              <a:t> </a:t>
            </a:r>
            <a:r>
              <a:rPr lang="ru-RU" sz="2400" dirty="0" smtClean="0">
                <a:solidFill>
                  <a:srgbClr val="2C2D2E"/>
                </a:solidFill>
                <a:latin typeface="Golos Text" panose="020B0503020202020204"/>
              </a:rPr>
              <a:t>популярные системы </a:t>
            </a:r>
            <a:r>
              <a:rPr lang="ru-RU" sz="2400" dirty="0" smtClean="0">
                <a:solidFill>
                  <a:srgbClr val="2C2D2E"/>
                </a:solidFill>
                <a:latin typeface="Golos Text" panose="020B0503020202020204"/>
              </a:rPr>
              <a:t>мониторинга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i="0" dirty="0" smtClean="0">
                <a:solidFill>
                  <a:srgbClr val="2C2D2E"/>
                </a:solidFill>
                <a:effectLst/>
                <a:latin typeface="Golos Text" panose="020B0503020202020204"/>
              </a:rPr>
              <a:t>Спроектирована</a:t>
            </a:r>
            <a:r>
              <a:rPr lang="ru-RU" sz="2400" b="0" i="0" dirty="0" smtClean="0">
                <a:solidFill>
                  <a:srgbClr val="2C2D2E"/>
                </a:solidFill>
                <a:effectLst/>
                <a:latin typeface="Golos Text" panose="020B0503020202020204"/>
              </a:rPr>
              <a:t> логическая модель системы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i="0" dirty="0" smtClean="0">
                <a:solidFill>
                  <a:srgbClr val="2C2D2E"/>
                </a:solidFill>
                <a:effectLst/>
                <a:latin typeface="Golos Text" panose="020B0503020202020204"/>
              </a:rPr>
              <a:t>Разработана</a:t>
            </a:r>
            <a:r>
              <a:rPr lang="ru-RU" sz="2400" b="0" i="0" dirty="0" smtClean="0">
                <a:solidFill>
                  <a:srgbClr val="2C2D2E"/>
                </a:solidFill>
                <a:effectLst/>
                <a:latin typeface="Golos Text" panose="020B0503020202020204"/>
              </a:rPr>
              <a:t> программа для системного </a:t>
            </a:r>
            <a:r>
              <a:rPr lang="ru-RU" sz="2400" b="0" i="0" dirty="0" smtClean="0">
                <a:solidFill>
                  <a:srgbClr val="2C2D2E"/>
                </a:solidFill>
                <a:effectLst/>
                <a:latin typeface="Golos Text" panose="020B0503020202020204"/>
              </a:rPr>
              <a:t>администратора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 smtClean="0">
                <a:solidFill>
                  <a:srgbClr val="2C2D2E"/>
                </a:solidFill>
                <a:latin typeface="Golos Text" panose="020B0503020202020204"/>
              </a:rPr>
              <a:t>Разработан</a:t>
            </a:r>
            <a:r>
              <a:rPr lang="ru-RU" sz="2400" dirty="0" smtClean="0">
                <a:solidFill>
                  <a:srgbClr val="2C2D2E"/>
                </a:solidFill>
                <a:latin typeface="Golos Text" panose="020B0503020202020204"/>
              </a:rPr>
              <a:t> </a:t>
            </a:r>
            <a:r>
              <a:rPr lang="ru-RU" sz="2400" dirty="0" smtClean="0">
                <a:solidFill>
                  <a:srgbClr val="2C2D2E"/>
                </a:solidFill>
                <a:latin typeface="Golos Text" panose="020B0503020202020204"/>
              </a:rPr>
              <a:t>минимальный графический интерфейс </a:t>
            </a:r>
            <a:r>
              <a:rPr lang="ru-RU" sz="2400" dirty="0" smtClean="0">
                <a:solidFill>
                  <a:srgbClr val="2C2D2E"/>
                </a:solidFill>
                <a:latin typeface="Golos Text" panose="020B0503020202020204"/>
              </a:rPr>
              <a:t>программы</a:t>
            </a:r>
          </a:p>
          <a:p>
            <a:r>
              <a:rPr lang="ru-RU" sz="2400" dirty="0" smtClean="0">
                <a:solidFill>
                  <a:srgbClr val="2C2D2E"/>
                </a:solidFill>
                <a:latin typeface="Golos Text" panose="020B0503020202020204"/>
              </a:rPr>
              <a:t>Система мониторинга проходит </a:t>
            </a:r>
            <a:r>
              <a:rPr lang="ru-RU" sz="2400" b="1" dirty="0" smtClean="0">
                <a:solidFill>
                  <a:srgbClr val="2C2D2E"/>
                </a:solidFill>
                <a:latin typeface="Golos Text" panose="020B0503020202020204"/>
              </a:rPr>
              <a:t>тестирование</a:t>
            </a:r>
            <a:r>
              <a:rPr lang="ru-RU" sz="2400" dirty="0" smtClean="0">
                <a:solidFill>
                  <a:srgbClr val="2C2D2E"/>
                </a:solidFill>
                <a:latin typeface="Golos Text" panose="020B0503020202020204"/>
              </a:rPr>
              <a:t> в МБОУ СОШ №2 </a:t>
            </a:r>
            <a:r>
              <a:rPr lang="ru-RU" sz="2400" dirty="0" err="1" smtClean="0">
                <a:solidFill>
                  <a:srgbClr val="2C2D2E"/>
                </a:solidFill>
                <a:latin typeface="Golos Text" panose="020B0503020202020204"/>
              </a:rPr>
              <a:t>пос.Марково</a:t>
            </a:r>
            <a:endParaRPr lang="ru-RU" sz="2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16291" y="4712677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>
                <a:solidFill>
                  <a:srgbClr val="2C2D2E"/>
                </a:solidFill>
                <a:latin typeface="Golos Text" panose="020B0503020202020204"/>
                <a:cs typeface="Golos Text" panose="020B0503020202020204" pitchFamily="34" charset="-52"/>
              </a:rPr>
              <a:t>13/15</a:t>
            </a:r>
            <a:endParaRPr lang="ru-RU" sz="1600" dirty="0">
              <a:solidFill>
                <a:srgbClr val="2C2D2E"/>
              </a:solidFill>
              <a:latin typeface="Golos Text" panose="020B0503020202020204"/>
              <a:cs typeface="Golos Text" panose="020B0503020202020204" pitchFamily="34" charset="-52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9DED3B5E-9456-C8A4-07A4-95C3DB9820E7}"/>
              </a:ext>
            </a:extLst>
          </p:cNvPr>
          <p:cNvSpPr txBox="1">
            <a:spLocks/>
          </p:cNvSpPr>
          <p:nvPr/>
        </p:nvSpPr>
        <p:spPr>
          <a:xfrm>
            <a:off x="6710287" y="-73588"/>
            <a:ext cx="2841675" cy="5077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r>
              <a:rPr lang="ru-RU" sz="1400" dirty="0" smtClean="0"/>
              <a:t>Новожилова Анна К34212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15676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000" dirty="0" smtClean="0"/>
              <a:t>Перспективы развития</a:t>
            </a:r>
            <a:endParaRPr lang="ru-RU" sz="3000" dirty="0"/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211943"/>
            <a:ext cx="7540284" cy="344714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0" i="0" dirty="0" smtClean="0">
                <a:solidFill>
                  <a:srgbClr val="2C2D2E"/>
                </a:solidFill>
                <a:effectLst/>
                <a:latin typeface="Golos Text" panose="020B0503020202020204"/>
              </a:rPr>
              <a:t>Мониторинг коммутаторов и маршрутизаторов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rgbClr val="2C2D2E"/>
                </a:solidFill>
                <a:latin typeface="Golos Text" panose="020B0503020202020204"/>
              </a:rPr>
              <a:t>Мониторинг сервисов</a:t>
            </a:r>
            <a:endParaRPr lang="ru-RU" sz="2400" b="0" i="0" dirty="0" smtClean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rgbClr val="2C2D2E"/>
                </a:solidFill>
                <a:latin typeface="Golos Text" panose="020B0503020202020204"/>
              </a:rPr>
              <a:t>Визуализация большего количества показателей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0" i="0" dirty="0" smtClean="0">
                <a:solidFill>
                  <a:srgbClr val="2C2D2E"/>
                </a:solidFill>
                <a:effectLst/>
                <a:latin typeface="Golos Text" panose="020B0503020202020204"/>
              </a:rPr>
              <a:t>Отслеживание сетевых атак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rgbClr val="2C2D2E"/>
                </a:solidFill>
                <a:latin typeface="Golos Text" panose="020B0503020202020204"/>
              </a:rPr>
              <a:t>Удаленное наблюдение за сессиями пользователей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0" i="0" dirty="0" smtClean="0">
                <a:solidFill>
                  <a:srgbClr val="2C2D2E"/>
                </a:solidFill>
                <a:effectLst/>
                <a:latin typeface="Golos Text" panose="020B0503020202020204"/>
              </a:rPr>
              <a:t>Современный графический интерфейс</a:t>
            </a:r>
            <a:endParaRPr lang="ru-RU" sz="2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24306" y="4712677"/>
            <a:ext cx="519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>
                <a:solidFill>
                  <a:srgbClr val="2C2D2E"/>
                </a:solidFill>
                <a:latin typeface="Golos Text" panose="020B0503020202020204"/>
                <a:cs typeface="Golos Text" panose="020B0503020202020204" pitchFamily="34" charset="-52"/>
              </a:rPr>
              <a:t>14/15</a:t>
            </a:r>
            <a:endParaRPr lang="ru-RU" sz="1600" dirty="0">
              <a:solidFill>
                <a:srgbClr val="2C2D2E"/>
              </a:solidFill>
              <a:latin typeface="Golos Text" panose="020B0503020202020204"/>
              <a:cs typeface="Golos Text" panose="020B0503020202020204" pitchFamily="34" charset="-52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9DED3B5E-9456-C8A4-07A4-95C3DB9820E7}"/>
              </a:ext>
            </a:extLst>
          </p:cNvPr>
          <p:cNvSpPr txBox="1">
            <a:spLocks/>
          </p:cNvSpPr>
          <p:nvPr/>
        </p:nvSpPr>
        <p:spPr>
          <a:xfrm>
            <a:off x="6710287" y="-73588"/>
            <a:ext cx="2841675" cy="5077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r>
              <a:rPr lang="ru-RU" sz="1400" dirty="0" smtClean="0"/>
              <a:t>Новожилова Анна К34212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67169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21103" y="-40423"/>
            <a:ext cx="9143999" cy="884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bg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/>
            </a:r>
            <a:br>
              <a:rPr lang="en-US" sz="3600" dirty="0" smtClean="0"/>
            </a:br>
            <a:endParaRPr lang="en-US" sz="2400" dirty="0"/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0" y="2634219"/>
            <a:ext cx="9143999" cy="884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bg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pPr algn="ctr"/>
            <a:r>
              <a:rPr lang="ru-RU" sz="3000" dirty="0" smtClean="0"/>
              <a:t>Готова ответить на ваши вопросы</a:t>
            </a:r>
            <a:endParaRPr lang="en-US" sz="3000" dirty="0"/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400928" y="4335824"/>
            <a:ext cx="8743071" cy="884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pPr algn="r"/>
            <a:r>
              <a:rPr lang="ru-RU" sz="1600" b="0" dirty="0" smtClean="0">
                <a:solidFill>
                  <a:schemeClr val="bg1"/>
                </a:solidFill>
              </a:rPr>
              <a:t>Выполнила: Новожилова Анна Владимировна, К34212</a:t>
            </a:r>
            <a:br>
              <a:rPr lang="ru-RU" sz="1600" b="0" dirty="0" smtClean="0">
                <a:solidFill>
                  <a:schemeClr val="bg1"/>
                </a:solidFill>
              </a:rPr>
            </a:br>
            <a:r>
              <a:rPr lang="ru-RU" sz="1600" b="0" dirty="0" smtClean="0">
                <a:solidFill>
                  <a:schemeClr val="bg1"/>
                </a:solidFill>
              </a:rPr>
              <a:t>Руководитель ВКР: Самохин Никита Юрьевич</a:t>
            </a:r>
            <a:endParaRPr lang="en-US" sz="16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000" dirty="0" smtClean="0"/>
              <a:t>Актуальность</a:t>
            </a:r>
            <a:endParaRPr lang="ru-RU" sz="3000" dirty="0"/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211943"/>
            <a:ext cx="3608363" cy="3447143"/>
          </a:xfrm>
        </p:spPr>
        <p:txBody>
          <a:bodyPr>
            <a:normAutofit/>
          </a:bodyPr>
          <a:lstStyle/>
          <a:p>
            <a:r>
              <a:rPr lang="ru-RU" sz="2000" dirty="0" smtClean="0">
                <a:solidFill>
                  <a:srgbClr val="2C2D2E"/>
                </a:solidFill>
                <a:latin typeface="Golos Text" panose="020B0503020202020204"/>
              </a:rPr>
              <a:t>На рынке систем мониторинга преобладают </a:t>
            </a:r>
            <a:r>
              <a:rPr lang="ru-RU" sz="2000" b="1" dirty="0" smtClean="0">
                <a:solidFill>
                  <a:srgbClr val="2C2D2E"/>
                </a:solidFill>
                <a:latin typeface="Golos Text" panose="020B0503020202020204"/>
              </a:rPr>
              <a:t>сложные программы </a:t>
            </a:r>
            <a:r>
              <a:rPr lang="ru-RU" sz="2000" dirty="0" smtClean="0">
                <a:solidFill>
                  <a:srgbClr val="2C2D2E"/>
                </a:solidFill>
                <a:latin typeface="Golos Text" panose="020B0503020202020204"/>
              </a:rPr>
              <a:t>с обширным и гибким функционалом. </a:t>
            </a:r>
          </a:p>
          <a:p>
            <a:r>
              <a:rPr lang="ru-RU" sz="2000" dirty="0" smtClean="0">
                <a:solidFill>
                  <a:srgbClr val="2C2D2E"/>
                </a:solidFill>
                <a:latin typeface="Golos Text" panose="020B0503020202020204"/>
              </a:rPr>
              <a:t>При этом малый бизнес нуждается в </a:t>
            </a:r>
            <a:r>
              <a:rPr lang="ru-RU" sz="2000" b="1" dirty="0" smtClean="0">
                <a:solidFill>
                  <a:srgbClr val="2C2D2E"/>
                </a:solidFill>
                <a:latin typeface="Golos Text" panose="020B0503020202020204"/>
              </a:rPr>
              <a:t>простых и не требующих настройки </a:t>
            </a:r>
            <a:r>
              <a:rPr lang="ru-RU" sz="2000" dirty="0" smtClean="0">
                <a:solidFill>
                  <a:srgbClr val="2C2D2E"/>
                </a:solidFill>
                <a:latin typeface="Golos Text" panose="020B0503020202020204"/>
              </a:rPr>
              <a:t>инструментах.</a:t>
            </a:r>
            <a:endParaRPr lang="ru-RU" sz="20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  <p:graphicFrame>
        <p:nvGraphicFramePr>
          <p:cNvPr id="4" name="Диаграмма 3"/>
          <p:cNvGraphicFramePr/>
          <p:nvPr>
            <p:extLst>
              <p:ext uri="{D42A27DB-BD31-4B8C-83A1-F6EECF244321}">
                <p14:modId xmlns:p14="http://schemas.microsoft.com/office/powerpoint/2010/main" val="738104655"/>
              </p:ext>
            </p:extLst>
          </p:nvPr>
        </p:nvGraphicFramePr>
        <p:xfrm>
          <a:off x="3988191" y="1512276"/>
          <a:ext cx="4553242" cy="3087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664382" y="4712677"/>
            <a:ext cx="479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>
                <a:solidFill>
                  <a:srgbClr val="2C2D2E"/>
                </a:solidFill>
                <a:latin typeface="Golos Text" panose="020B0503020202020204"/>
                <a:cs typeface="Golos Text" panose="020B0503020202020204" pitchFamily="34" charset="-52"/>
              </a:rPr>
              <a:t>2/15</a:t>
            </a:r>
            <a:endParaRPr lang="ru-RU" sz="1600" dirty="0">
              <a:solidFill>
                <a:srgbClr val="2C2D2E"/>
              </a:solidFill>
              <a:latin typeface="Golos Text" panose="020B0503020202020204"/>
              <a:cs typeface="Golos Text" panose="020B0503020202020204" pitchFamily="34" charset="-52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9DED3B5E-9456-C8A4-07A4-95C3DB9820E7}"/>
              </a:ext>
            </a:extLst>
          </p:cNvPr>
          <p:cNvSpPr txBox="1">
            <a:spLocks/>
          </p:cNvSpPr>
          <p:nvPr/>
        </p:nvSpPr>
        <p:spPr>
          <a:xfrm>
            <a:off x="6710287" y="-73588"/>
            <a:ext cx="2841675" cy="5077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r>
              <a:rPr lang="ru-RU" sz="1400" dirty="0" smtClean="0"/>
              <a:t>Новожилова Анна К34212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428753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000" dirty="0" smtClean="0"/>
              <a:t>Цели и задачи</a:t>
            </a:r>
            <a:endParaRPr lang="ru-RU" sz="3000" dirty="0"/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211943"/>
            <a:ext cx="7350370" cy="3447143"/>
          </a:xfrm>
        </p:spPr>
        <p:txBody>
          <a:bodyPr>
            <a:normAutofit fontScale="85000" lnSpcReduction="20000"/>
          </a:bodyPr>
          <a:lstStyle/>
          <a:p>
            <a:r>
              <a:rPr lang="ru-RU" sz="2400" b="1" dirty="0" smtClean="0">
                <a:solidFill>
                  <a:srgbClr val="2C2D2E"/>
                </a:solidFill>
                <a:latin typeface="Golos Text" panose="020B0503020202020204"/>
              </a:rPr>
              <a:t>Цель: </a:t>
            </a:r>
            <a:r>
              <a:rPr lang="ru-RU" sz="2400" dirty="0"/>
              <a:t>моделирование и разработка </a:t>
            </a:r>
            <a:r>
              <a:rPr lang="ru-RU" sz="2400" dirty="0" smtClean="0"/>
              <a:t>приложения </a:t>
            </a:r>
            <a:r>
              <a:rPr lang="ru-RU" sz="2400" dirty="0"/>
              <a:t>для системного </a:t>
            </a:r>
            <a:r>
              <a:rPr lang="ru-RU" sz="2400" dirty="0" smtClean="0"/>
              <a:t>администратора в системе </a:t>
            </a:r>
            <a:r>
              <a:rPr lang="ru-RU" sz="2400" dirty="0"/>
              <a:t>мониторинга и технической поддержки «</a:t>
            </a:r>
            <a:r>
              <a:rPr lang="ru-RU" sz="2400" dirty="0" err="1"/>
              <a:t>InBetween</a:t>
            </a:r>
            <a:r>
              <a:rPr lang="ru-RU" sz="2400" dirty="0" smtClean="0"/>
              <a:t>».</a:t>
            </a:r>
          </a:p>
          <a:p>
            <a:r>
              <a:rPr lang="ru-RU" sz="2400" b="1" i="0" dirty="0" smtClean="0">
                <a:solidFill>
                  <a:srgbClr val="2C2D2E"/>
                </a:solidFill>
                <a:effectLst/>
                <a:latin typeface="Golos Text" panose="020B0503020202020204"/>
              </a:rPr>
              <a:t>Задачи: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400" dirty="0"/>
              <a:t>Исследовать и провести сравнительный анализ систем мониторинга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400" dirty="0"/>
              <a:t>Определить основные требования к программному обеспечению и его функционал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400" dirty="0"/>
              <a:t>Разработать логическую модель системы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400" dirty="0"/>
              <a:t>Реализовать необходимые компоненты, функции и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Разработать графический интерфейс системы</a:t>
            </a:r>
            <a:endParaRPr lang="ru-RU" sz="2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57970" y="4712677"/>
            <a:ext cx="486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>
                <a:solidFill>
                  <a:srgbClr val="2C2D2E"/>
                </a:solidFill>
                <a:latin typeface="Golos Text" panose="020B0503020202020204"/>
                <a:cs typeface="Golos Text" panose="020B0503020202020204" pitchFamily="34" charset="-52"/>
              </a:rPr>
              <a:t>3/15</a:t>
            </a:r>
            <a:endParaRPr lang="ru-RU" sz="1600" dirty="0">
              <a:solidFill>
                <a:srgbClr val="2C2D2E"/>
              </a:solidFill>
              <a:latin typeface="Golos Text" panose="020B0503020202020204"/>
              <a:cs typeface="Golos Text" panose="020B0503020202020204" pitchFamily="34" charset="-52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9DED3B5E-9456-C8A4-07A4-95C3DB9820E7}"/>
              </a:ext>
            </a:extLst>
          </p:cNvPr>
          <p:cNvSpPr txBox="1">
            <a:spLocks/>
          </p:cNvSpPr>
          <p:nvPr/>
        </p:nvSpPr>
        <p:spPr>
          <a:xfrm>
            <a:off x="6710287" y="-73588"/>
            <a:ext cx="2841675" cy="5077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r>
              <a:rPr lang="ru-RU" sz="1400" dirty="0" smtClean="0"/>
              <a:t>Новожилова Анна К34212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89656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EA915A35-EC87-76A1-7F8F-9378EFC6B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000" dirty="0" smtClean="0"/>
              <a:t>Система мониторинга</a:t>
            </a:r>
            <a:endParaRPr lang="ru-RU" sz="3000" dirty="0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3CF7CD16-D4EE-5D1A-67C6-8FC838F97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73859" y="1211764"/>
            <a:ext cx="3397348" cy="3193589"/>
          </a:xfrm>
        </p:spPr>
        <p:txBody>
          <a:bodyPr>
            <a:noAutofit/>
          </a:bodyPr>
          <a:lstStyle/>
          <a:p>
            <a:r>
              <a:rPr lang="ru-RU" sz="1800" b="1" dirty="0"/>
              <a:t>Мониторинг компьютерной сети</a:t>
            </a:r>
            <a:r>
              <a:rPr lang="ru-RU" sz="1800" dirty="0"/>
              <a:t> — это процесс постоянного отслеживания компьютерной сети на наличие медленных или неисправных </a:t>
            </a:r>
            <a:r>
              <a:rPr lang="ru-RU" sz="1800" dirty="0" smtClean="0"/>
              <a:t>компонентов</a:t>
            </a:r>
          </a:p>
          <a:p>
            <a:r>
              <a:rPr lang="ru-RU" sz="1800" b="1" dirty="0"/>
              <a:t>С</a:t>
            </a:r>
            <a:r>
              <a:rPr lang="ru-RU" sz="1800" b="1" dirty="0" smtClean="0"/>
              <a:t>истема </a:t>
            </a:r>
            <a:r>
              <a:rPr lang="ru-RU" sz="1800" b="1" dirty="0"/>
              <a:t>мониторинга </a:t>
            </a:r>
            <a:r>
              <a:rPr lang="ru-RU" sz="1800" dirty="0"/>
              <a:t>– </a:t>
            </a:r>
            <a:br>
              <a:rPr lang="ru-RU" sz="1800" dirty="0"/>
            </a:br>
            <a:r>
              <a:rPr lang="ru-RU" sz="1800" dirty="0"/>
              <a:t>это программа или программный комплекс, который позволяет осуществлять данное отслеживание</a:t>
            </a:r>
          </a:p>
        </p:txBody>
      </p:sp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3305" y="1037862"/>
            <a:ext cx="5059680" cy="3541395"/>
          </a:xfrm>
          <a:prstGeom prst="rect">
            <a:avLst/>
          </a:prstGeom>
        </p:spPr>
      </p:pic>
      <p:sp>
        <p:nvSpPr>
          <p:cNvPr id="2" name="Рисунок 1"/>
          <p:cNvSpPr>
            <a:spLocks noGrp="1"/>
          </p:cNvSpPr>
          <p:nvPr>
            <p:ph type="pic" sz="quarter" idx="10"/>
          </p:nvPr>
        </p:nvSpPr>
        <p:spPr>
          <a:xfrm>
            <a:off x="351692" y="1003505"/>
            <a:ext cx="4608513" cy="3842155"/>
          </a:xfrm>
        </p:spPr>
      </p:sp>
      <p:sp>
        <p:nvSpPr>
          <p:cNvPr id="6" name="TextBox 5"/>
          <p:cNvSpPr txBox="1"/>
          <p:nvPr/>
        </p:nvSpPr>
        <p:spPr>
          <a:xfrm>
            <a:off x="8665984" y="4712677"/>
            <a:ext cx="478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>
                <a:solidFill>
                  <a:srgbClr val="2C2D2E"/>
                </a:solidFill>
                <a:latin typeface="Golos Text" panose="020B0503020202020204"/>
                <a:cs typeface="Golos Text" panose="020B0503020202020204" pitchFamily="34" charset="-52"/>
              </a:rPr>
              <a:t>4/15</a:t>
            </a:r>
            <a:endParaRPr lang="ru-RU" sz="1600" dirty="0">
              <a:solidFill>
                <a:srgbClr val="2C2D2E"/>
              </a:solidFill>
              <a:latin typeface="Golos Text" panose="020B0503020202020204"/>
              <a:cs typeface="Golos Text" panose="020B0503020202020204" pitchFamily="34" charset="-52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9DED3B5E-9456-C8A4-07A4-95C3DB9820E7}"/>
              </a:ext>
            </a:extLst>
          </p:cNvPr>
          <p:cNvSpPr txBox="1">
            <a:spLocks/>
          </p:cNvSpPr>
          <p:nvPr/>
        </p:nvSpPr>
        <p:spPr>
          <a:xfrm>
            <a:off x="6710287" y="-73588"/>
            <a:ext cx="2841675" cy="5077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r>
              <a:rPr lang="ru-RU" sz="1400" dirty="0" smtClean="0"/>
              <a:t>Новожилова Анна К34212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83328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EC9FE03F-277F-A8A4-C0C6-0727AF17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000" dirty="0" smtClean="0"/>
              <a:t>Существующие решения</a:t>
            </a:r>
            <a:endParaRPr lang="ru-RU" sz="3000" dirty="0"/>
          </a:p>
        </p:txBody>
      </p:sp>
      <p:sp>
        <p:nvSpPr>
          <p:cNvPr id="6" name="Текст 5">
            <a:extLst>
              <a:ext uri="{FF2B5EF4-FFF2-40B4-BE49-F238E27FC236}">
                <a16:creationId xmlns="" xmlns:a16="http://schemas.microsoft.com/office/drawing/2014/main" id="{C9A927D3-D22C-72D3-9160-2A7238153B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Рисунок 7">
            <a:extLst>
              <a:ext uri="{FF2B5EF4-FFF2-40B4-BE49-F238E27FC236}">
                <a16:creationId xmlns="" xmlns:a16="http://schemas.microsoft.com/office/drawing/2014/main" id="{7D6E8493-F34E-A3DE-5CC9-A51F7FEAAC7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graphicFrame>
        <p:nvGraphicFramePr>
          <p:cNvPr id="4" name="Рисунок 3"/>
          <p:cNvGraphicFramePr>
            <a:graphicFrameLocks noGrp="1"/>
          </p:cNvGraphicFramePr>
          <p:nvPr>
            <p:ph type="pic" sz="quarter" idx="13"/>
            <p:extLst>
              <p:ext uri="{D42A27DB-BD31-4B8C-83A1-F6EECF244321}">
                <p14:modId xmlns:p14="http://schemas.microsoft.com/office/powerpoint/2010/main" val="2455910537"/>
              </p:ext>
            </p:extLst>
          </p:nvPr>
        </p:nvGraphicFramePr>
        <p:xfrm>
          <a:off x="386862" y="884849"/>
          <a:ext cx="8250701" cy="4141261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2633987"/>
                <a:gridCol w="1955409"/>
                <a:gridCol w="1848424"/>
                <a:gridCol w="1812881"/>
              </a:tblGrid>
              <a:tr h="36931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 dirty="0">
                          <a:ln>
                            <a:noFill/>
                          </a:ln>
                          <a:effectLst/>
                        </a:rPr>
                        <a:t>Критерий оценки</a:t>
                      </a:r>
                      <a:endParaRPr lang="ru-RU" sz="1300" kern="100" dirty="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9212" marR="1921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 dirty="0">
                          <a:ln>
                            <a:noFill/>
                          </a:ln>
                          <a:effectLst/>
                        </a:rPr>
                        <a:t>Минимальное значение</a:t>
                      </a:r>
                      <a:endParaRPr lang="ru-RU" sz="1300" kern="100" dirty="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9212" marR="1921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 dirty="0">
                          <a:ln>
                            <a:noFill/>
                          </a:ln>
                          <a:effectLst/>
                        </a:rPr>
                        <a:t>Максимальное значение</a:t>
                      </a:r>
                      <a:endParaRPr lang="ru-RU" sz="1300" kern="100" dirty="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9212" marR="1921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 dirty="0">
                          <a:ln>
                            <a:noFill/>
                          </a:ln>
                          <a:effectLst/>
                        </a:rPr>
                        <a:t>Доля в итоговой оценке</a:t>
                      </a:r>
                      <a:endParaRPr lang="ru-RU" sz="1300" kern="100" dirty="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9212" marR="1921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FF"/>
                    </a:solidFill>
                  </a:tcPr>
                </a:tc>
              </a:tr>
              <a:tr h="30557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 dirty="0">
                          <a:ln>
                            <a:noFill/>
                          </a:ln>
                          <a:effectLst/>
                        </a:rPr>
                        <a:t>Качество визуализации</a:t>
                      </a:r>
                      <a:endParaRPr lang="ru-RU" sz="1300" kern="100" dirty="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9212" marR="1921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lang="ru-RU" sz="1300" kern="100" dirty="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9212" marR="1921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 dirty="0">
                          <a:ln>
                            <a:noFill/>
                          </a:ln>
                          <a:effectLst/>
                        </a:rPr>
                        <a:t>10</a:t>
                      </a:r>
                      <a:endParaRPr lang="ru-RU" sz="1300" kern="100" dirty="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9212" marR="1921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>
                          <a:ln>
                            <a:noFill/>
                          </a:ln>
                          <a:effectLst/>
                        </a:rPr>
                        <a:t>0,20</a:t>
                      </a:r>
                      <a:endParaRPr lang="ru-RU" sz="1300" kern="10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9212" marR="1921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557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 dirty="0">
                          <a:ln>
                            <a:noFill/>
                          </a:ln>
                          <a:effectLst/>
                        </a:rPr>
                        <a:t>Качество отчетности</a:t>
                      </a:r>
                      <a:endParaRPr lang="ru-RU" sz="1300" kern="100" dirty="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9212" marR="1921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lang="ru-RU" sz="1300" kern="100" dirty="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9212" marR="1921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>
                          <a:ln>
                            <a:noFill/>
                          </a:ln>
                          <a:effectLst/>
                        </a:rPr>
                        <a:t>10</a:t>
                      </a:r>
                      <a:endParaRPr lang="ru-RU" sz="1300" kern="10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9212" marR="1921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>
                          <a:ln>
                            <a:noFill/>
                          </a:ln>
                          <a:effectLst/>
                        </a:rPr>
                        <a:t>0,15</a:t>
                      </a:r>
                      <a:endParaRPr lang="ru-RU" sz="1300" kern="10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9212" marR="1921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557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 dirty="0">
                          <a:ln>
                            <a:noFill/>
                          </a:ln>
                          <a:effectLst/>
                        </a:rPr>
                        <a:t>Безопасность системы</a:t>
                      </a:r>
                      <a:endParaRPr lang="ru-RU" sz="1300" kern="100" dirty="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9212" marR="1921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lang="ru-RU" sz="1300" kern="100" dirty="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9212" marR="1921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>
                          <a:ln>
                            <a:noFill/>
                          </a:ln>
                          <a:effectLst/>
                        </a:rPr>
                        <a:t>10</a:t>
                      </a:r>
                      <a:endParaRPr lang="ru-RU" sz="1300" kern="10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9212" marR="1921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>
                          <a:ln>
                            <a:noFill/>
                          </a:ln>
                          <a:effectLst/>
                        </a:rPr>
                        <a:t>0,20</a:t>
                      </a:r>
                      <a:endParaRPr lang="ru-RU" sz="1300" kern="10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9212" marR="1921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577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 dirty="0">
                          <a:ln>
                            <a:noFill/>
                          </a:ln>
                          <a:effectLst/>
                        </a:rPr>
                        <a:t>Поддержка устройств разного типа</a:t>
                      </a:r>
                      <a:endParaRPr lang="ru-RU" sz="1300" kern="100" dirty="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9212" marR="1921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lang="ru-RU" sz="1300" kern="100" dirty="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9212" marR="1921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>
                          <a:ln>
                            <a:noFill/>
                          </a:ln>
                          <a:effectLst/>
                        </a:rPr>
                        <a:t>10</a:t>
                      </a:r>
                      <a:endParaRPr lang="ru-RU" sz="1300" kern="10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9212" marR="1921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>
                          <a:ln>
                            <a:noFill/>
                          </a:ln>
                          <a:effectLst/>
                        </a:rPr>
                        <a:t>0,1</a:t>
                      </a:r>
                      <a:endParaRPr lang="ru-RU" sz="1300" kern="10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9212" marR="1921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557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>
                          <a:ln>
                            <a:noFill/>
                          </a:ln>
                          <a:effectLst/>
                        </a:rPr>
                        <a:t>Количество метрик</a:t>
                      </a:r>
                      <a:endParaRPr lang="ru-RU" sz="1300" kern="10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9212" marR="1921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lang="ru-RU" sz="1300" kern="100" dirty="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9212" marR="1921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 dirty="0">
                          <a:ln>
                            <a:noFill/>
                          </a:ln>
                          <a:effectLst/>
                        </a:rPr>
                        <a:t>10</a:t>
                      </a:r>
                      <a:endParaRPr lang="ru-RU" sz="1300" kern="100" dirty="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9212" marR="1921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>
                          <a:ln>
                            <a:noFill/>
                          </a:ln>
                          <a:effectLst/>
                        </a:rPr>
                        <a:t>0,1</a:t>
                      </a:r>
                      <a:endParaRPr lang="ru-RU" sz="1300" kern="10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9212" marR="1921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704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>
                          <a:ln>
                            <a:noFill/>
                          </a:ln>
                          <a:effectLst/>
                        </a:rPr>
                        <a:t>Работа в нагруженных сетях</a:t>
                      </a:r>
                      <a:endParaRPr lang="ru-RU" sz="1300" kern="10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9212" marR="1921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lang="ru-RU" sz="1300" kern="100" dirty="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9212" marR="1921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 dirty="0">
                          <a:ln>
                            <a:noFill/>
                          </a:ln>
                          <a:effectLst/>
                        </a:rPr>
                        <a:t>10</a:t>
                      </a:r>
                      <a:endParaRPr lang="ru-RU" sz="1300" kern="100" dirty="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9212" marR="1921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 dirty="0">
                          <a:ln>
                            <a:noFill/>
                          </a:ln>
                          <a:effectLst/>
                        </a:rPr>
                        <a:t>0,1</a:t>
                      </a:r>
                      <a:endParaRPr lang="ru-RU" sz="1300" kern="100" dirty="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9212" marR="1921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557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 dirty="0">
                          <a:ln>
                            <a:noFill/>
                          </a:ln>
                          <a:effectLst/>
                        </a:rPr>
                        <a:t>Система оповещения</a:t>
                      </a:r>
                      <a:endParaRPr lang="ru-RU" sz="1300" kern="100" dirty="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9212" marR="1921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lang="ru-RU" sz="1300" kern="100" dirty="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9212" marR="1921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 dirty="0">
                          <a:ln>
                            <a:noFill/>
                          </a:ln>
                          <a:effectLst/>
                        </a:rPr>
                        <a:t>10</a:t>
                      </a:r>
                      <a:endParaRPr lang="ru-RU" sz="1300" kern="100" dirty="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9212" marR="1921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>
                          <a:ln>
                            <a:noFill/>
                          </a:ln>
                          <a:effectLst/>
                        </a:rPr>
                        <a:t>0,05</a:t>
                      </a:r>
                      <a:endParaRPr lang="ru-RU" sz="1300" kern="10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9212" marR="1921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704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>
                          <a:ln>
                            <a:noFill/>
                          </a:ln>
                          <a:effectLst/>
                        </a:rPr>
                        <a:t>Способность к прогнозированию</a:t>
                      </a:r>
                      <a:endParaRPr lang="ru-RU" sz="1300" kern="10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9212" marR="1921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lang="ru-RU" sz="1300" kern="100" dirty="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9212" marR="1921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 dirty="0">
                          <a:ln>
                            <a:noFill/>
                          </a:ln>
                          <a:effectLst/>
                        </a:rPr>
                        <a:t>10</a:t>
                      </a:r>
                      <a:endParaRPr lang="ru-RU" sz="1300" kern="100" dirty="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9212" marR="1921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 dirty="0">
                          <a:ln>
                            <a:noFill/>
                          </a:ln>
                          <a:effectLst/>
                        </a:rPr>
                        <a:t>0,05</a:t>
                      </a:r>
                      <a:endParaRPr lang="ru-RU" sz="1300" kern="100" dirty="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9212" marR="1921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704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>
                          <a:ln>
                            <a:noFill/>
                          </a:ln>
                          <a:effectLst/>
                        </a:rPr>
                        <a:t>Простота первичной настройки</a:t>
                      </a:r>
                      <a:endParaRPr lang="ru-RU" sz="1300" kern="10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9212" marR="1921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lang="ru-RU" sz="1300" kern="10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9212" marR="1921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 dirty="0">
                          <a:ln>
                            <a:noFill/>
                          </a:ln>
                          <a:effectLst/>
                        </a:rPr>
                        <a:t>10</a:t>
                      </a:r>
                      <a:endParaRPr lang="ru-RU" sz="1300" kern="100" dirty="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9212" marR="1921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 dirty="0">
                          <a:ln>
                            <a:noFill/>
                          </a:ln>
                          <a:effectLst/>
                        </a:rPr>
                        <a:t>0,05</a:t>
                      </a:r>
                      <a:endParaRPr lang="ru-RU" sz="1300" kern="100" dirty="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9212" marR="1921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735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>
                          <a:ln>
                            <a:noFill/>
                          </a:ln>
                          <a:effectLst/>
                        </a:rPr>
                        <a:t>Общая оценка</a:t>
                      </a:r>
                      <a:endParaRPr lang="ru-RU" sz="1300" kern="10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9212" marR="1921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lang="ru-RU" sz="1300" kern="10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9212" marR="1921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>
                          <a:ln>
                            <a:noFill/>
                          </a:ln>
                          <a:effectLst/>
                        </a:rPr>
                        <a:t>100</a:t>
                      </a:r>
                      <a:endParaRPr lang="ru-RU" sz="1300" kern="10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9212" marR="1921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lang="ru-RU" sz="1300" kern="100" dirty="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9212" marR="1921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659572" y="4712677"/>
            <a:ext cx="484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>
                <a:solidFill>
                  <a:srgbClr val="2C2D2E"/>
                </a:solidFill>
                <a:latin typeface="Golos Text" panose="020B0503020202020204"/>
                <a:cs typeface="Golos Text" panose="020B0503020202020204" pitchFamily="34" charset="-52"/>
              </a:rPr>
              <a:t>5/15</a:t>
            </a:r>
            <a:endParaRPr lang="ru-RU" sz="1600" dirty="0">
              <a:solidFill>
                <a:srgbClr val="2C2D2E"/>
              </a:solidFill>
              <a:latin typeface="Golos Text" panose="020B0503020202020204"/>
              <a:cs typeface="Golos Text" panose="020B0503020202020204" pitchFamily="34" charset="-52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9DED3B5E-9456-C8A4-07A4-95C3DB9820E7}"/>
              </a:ext>
            </a:extLst>
          </p:cNvPr>
          <p:cNvSpPr txBox="1">
            <a:spLocks/>
          </p:cNvSpPr>
          <p:nvPr/>
        </p:nvSpPr>
        <p:spPr>
          <a:xfrm>
            <a:off x="6710287" y="-73588"/>
            <a:ext cx="2841675" cy="5077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r>
              <a:rPr lang="ru-RU" sz="1400" dirty="0" smtClean="0"/>
              <a:t>Новожилова Анна К34212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16039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EC9FE03F-277F-A8A4-C0C6-0727AF17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000" dirty="0" smtClean="0"/>
              <a:t>Существующие решения</a:t>
            </a:r>
            <a:endParaRPr lang="ru-RU" sz="3000" dirty="0"/>
          </a:p>
        </p:txBody>
      </p:sp>
      <p:sp>
        <p:nvSpPr>
          <p:cNvPr id="6" name="Текст 5">
            <a:extLst>
              <a:ext uri="{FF2B5EF4-FFF2-40B4-BE49-F238E27FC236}">
                <a16:creationId xmlns="" xmlns:a16="http://schemas.microsoft.com/office/drawing/2014/main" id="{C9A927D3-D22C-72D3-9160-2A7238153B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Рисунок 7">
            <a:extLst>
              <a:ext uri="{FF2B5EF4-FFF2-40B4-BE49-F238E27FC236}">
                <a16:creationId xmlns="" xmlns:a16="http://schemas.microsoft.com/office/drawing/2014/main" id="{7D6E8493-F34E-A3DE-5CC9-A51F7FEAAC7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graphicFrame>
        <p:nvGraphicFramePr>
          <p:cNvPr id="3" name="Рисунок 2"/>
          <p:cNvGraphicFramePr>
            <a:graphicFrameLocks noGrp="1"/>
          </p:cNvGraphicFramePr>
          <p:nvPr>
            <p:ph type="pic" sz="quarter" idx="13"/>
            <p:extLst>
              <p:ext uri="{D42A27DB-BD31-4B8C-83A1-F6EECF244321}">
                <p14:modId xmlns:p14="http://schemas.microsoft.com/office/powerpoint/2010/main" val="3234596226"/>
              </p:ext>
            </p:extLst>
          </p:nvPr>
        </p:nvGraphicFramePr>
        <p:xfrm>
          <a:off x="569741" y="943208"/>
          <a:ext cx="8059001" cy="3770151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2892824"/>
                <a:gridCol w="1419913"/>
                <a:gridCol w="1034754"/>
                <a:gridCol w="1231131"/>
                <a:gridCol w="1480379"/>
              </a:tblGrid>
              <a:tr h="28998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 dirty="0">
                          <a:ln>
                            <a:noFill/>
                          </a:ln>
                          <a:effectLst/>
                        </a:rPr>
                        <a:t>Критерий</a:t>
                      </a:r>
                      <a:endParaRPr lang="ru-RU" sz="1300" b="1" kern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6138" marR="161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 dirty="0" err="1">
                          <a:ln>
                            <a:noFill/>
                          </a:ln>
                          <a:effectLst/>
                        </a:rPr>
                        <a:t>Zabbix</a:t>
                      </a:r>
                      <a:endParaRPr lang="ru-RU" sz="1300" b="1" kern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6138" marR="161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 dirty="0" err="1">
                          <a:ln>
                            <a:noFill/>
                          </a:ln>
                          <a:effectLst/>
                        </a:rPr>
                        <a:t>Cacti</a:t>
                      </a:r>
                      <a:endParaRPr lang="ru-RU" sz="1300" b="1" kern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6138" marR="161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 dirty="0" err="1">
                          <a:ln>
                            <a:noFill/>
                          </a:ln>
                          <a:effectLst/>
                        </a:rPr>
                        <a:t>Prometheus</a:t>
                      </a:r>
                      <a:endParaRPr lang="ru-RU" sz="1300" b="1" kern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6138" marR="161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 dirty="0" err="1">
                          <a:ln>
                            <a:noFill/>
                          </a:ln>
                          <a:effectLst/>
                        </a:rPr>
                        <a:t>Nagios</a:t>
                      </a:r>
                      <a:endParaRPr lang="ru-RU" sz="1300" b="1" kern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6138" marR="161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FF"/>
                    </a:solidFill>
                  </a:tcPr>
                </a:tc>
              </a:tr>
              <a:tr h="32410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 dirty="0">
                          <a:ln>
                            <a:noFill/>
                          </a:ln>
                          <a:effectLst/>
                        </a:rPr>
                        <a:t>Качество визуализации</a:t>
                      </a:r>
                      <a:endParaRPr lang="ru-RU" sz="1300" kern="100" dirty="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6138" marR="161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 dirty="0">
                          <a:ln>
                            <a:noFill/>
                          </a:ln>
                          <a:effectLst/>
                        </a:rPr>
                        <a:t>9</a:t>
                      </a:r>
                      <a:endParaRPr lang="ru-RU" sz="1300" kern="100" dirty="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6138" marR="161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 dirty="0">
                          <a:ln>
                            <a:noFill/>
                          </a:ln>
                          <a:effectLst/>
                        </a:rPr>
                        <a:t>7</a:t>
                      </a:r>
                      <a:endParaRPr lang="ru-RU" sz="1300" kern="100" dirty="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6138" marR="161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lang="ru-RU" sz="1300" kern="100" dirty="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6138" marR="161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lang="ru-RU" sz="1300" kern="10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6138" marR="161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10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 dirty="0">
                          <a:ln>
                            <a:noFill/>
                          </a:ln>
                          <a:effectLst/>
                        </a:rPr>
                        <a:t>Качество отчетности</a:t>
                      </a:r>
                      <a:endParaRPr lang="ru-RU" sz="1300" kern="100" dirty="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6138" marR="161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>
                          <a:ln>
                            <a:noFill/>
                          </a:ln>
                          <a:effectLst/>
                        </a:rPr>
                        <a:t>8</a:t>
                      </a:r>
                      <a:endParaRPr lang="ru-RU" sz="1300" kern="10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6138" marR="161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lang="ru-RU" sz="1300" kern="10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6138" marR="161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>
                          <a:ln>
                            <a:noFill/>
                          </a:ln>
                          <a:effectLst/>
                        </a:rPr>
                        <a:t>10</a:t>
                      </a:r>
                      <a:endParaRPr lang="ru-RU" sz="1300" kern="10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6138" marR="161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lang="ru-RU" sz="1300" kern="10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6138" marR="161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10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 dirty="0">
                          <a:ln>
                            <a:noFill/>
                          </a:ln>
                          <a:effectLst/>
                        </a:rPr>
                        <a:t>Безопасность системы</a:t>
                      </a:r>
                      <a:endParaRPr lang="ru-RU" sz="1300" kern="100" dirty="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6138" marR="161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 dirty="0">
                          <a:ln>
                            <a:noFill/>
                          </a:ln>
                          <a:effectLst/>
                        </a:rPr>
                        <a:t>10</a:t>
                      </a:r>
                      <a:endParaRPr lang="ru-RU" sz="1300" kern="100" dirty="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6138" marR="161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>
                          <a:ln>
                            <a:noFill/>
                          </a:ln>
                          <a:effectLst/>
                        </a:rPr>
                        <a:t>6</a:t>
                      </a:r>
                      <a:endParaRPr lang="ru-RU" sz="1300" kern="10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6138" marR="161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>
                          <a:ln>
                            <a:noFill/>
                          </a:ln>
                          <a:effectLst/>
                        </a:rPr>
                        <a:t>10</a:t>
                      </a:r>
                      <a:endParaRPr lang="ru-RU" sz="1300" kern="10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6138" marR="161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lang="ru-RU" sz="1300" kern="10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6138" marR="161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89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 dirty="0">
                          <a:ln>
                            <a:noFill/>
                          </a:ln>
                          <a:effectLst/>
                        </a:rPr>
                        <a:t>Поддержка устройств разного типа</a:t>
                      </a:r>
                      <a:endParaRPr lang="ru-RU" sz="1300" kern="100" dirty="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6138" marR="161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 dirty="0">
                          <a:ln>
                            <a:noFill/>
                          </a:ln>
                          <a:effectLst/>
                        </a:rPr>
                        <a:t>8</a:t>
                      </a:r>
                      <a:endParaRPr lang="ru-RU" sz="1300" kern="100" dirty="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6138" marR="161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>
                          <a:ln>
                            <a:noFill/>
                          </a:ln>
                          <a:effectLst/>
                        </a:rPr>
                        <a:t>8</a:t>
                      </a:r>
                      <a:endParaRPr lang="ru-RU" sz="1300" kern="10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6138" marR="161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>
                          <a:ln>
                            <a:noFill/>
                          </a:ln>
                          <a:effectLst/>
                        </a:rPr>
                        <a:t>8</a:t>
                      </a:r>
                      <a:endParaRPr lang="ru-RU" sz="1300" kern="10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6138" marR="161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>
                          <a:ln>
                            <a:noFill/>
                          </a:ln>
                          <a:effectLst/>
                        </a:rPr>
                        <a:t>8</a:t>
                      </a:r>
                      <a:endParaRPr lang="ru-RU" sz="1300" kern="10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6138" marR="161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32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 dirty="0">
                          <a:ln>
                            <a:noFill/>
                          </a:ln>
                          <a:effectLst/>
                        </a:rPr>
                        <a:t>Количество метрик</a:t>
                      </a:r>
                      <a:endParaRPr lang="ru-RU" sz="1300" kern="100" dirty="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6138" marR="161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 dirty="0">
                          <a:ln>
                            <a:noFill/>
                          </a:ln>
                          <a:effectLst/>
                        </a:rPr>
                        <a:t>10</a:t>
                      </a:r>
                      <a:endParaRPr lang="ru-RU" sz="1300" kern="100" dirty="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6138" marR="161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 dirty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lang="ru-RU" sz="1300" kern="100" dirty="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6138" marR="161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>
                          <a:ln>
                            <a:noFill/>
                          </a:ln>
                          <a:effectLst/>
                        </a:rPr>
                        <a:t>7</a:t>
                      </a:r>
                      <a:endParaRPr lang="ru-RU" sz="1300" kern="10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6138" marR="161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>
                          <a:ln>
                            <a:noFill/>
                          </a:ln>
                          <a:effectLst/>
                        </a:rPr>
                        <a:t>10</a:t>
                      </a:r>
                      <a:endParaRPr lang="ru-RU" sz="1300" kern="10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6138" marR="161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636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>
                          <a:ln>
                            <a:noFill/>
                          </a:ln>
                          <a:effectLst/>
                        </a:rPr>
                        <a:t>Работа в высоконагруженных сетях</a:t>
                      </a:r>
                      <a:endParaRPr lang="ru-RU" sz="1300" kern="10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6138" marR="161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>
                          <a:ln>
                            <a:noFill/>
                          </a:ln>
                          <a:effectLst/>
                        </a:rPr>
                        <a:t>10</a:t>
                      </a:r>
                      <a:endParaRPr lang="ru-RU" sz="1300" kern="10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6138" marR="161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lang="ru-RU" sz="1300" kern="100" dirty="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6138" marR="161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 dirty="0">
                          <a:ln>
                            <a:noFill/>
                          </a:ln>
                          <a:effectLst/>
                        </a:rPr>
                        <a:t>8</a:t>
                      </a:r>
                      <a:endParaRPr lang="ru-RU" sz="1300" kern="100" dirty="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6138" marR="161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>
                          <a:ln>
                            <a:noFill/>
                          </a:ln>
                          <a:effectLst/>
                        </a:rPr>
                        <a:t>5</a:t>
                      </a:r>
                      <a:endParaRPr lang="ru-RU" sz="1300" kern="10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6138" marR="161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10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>
                          <a:ln>
                            <a:noFill/>
                          </a:ln>
                          <a:effectLst/>
                        </a:rPr>
                        <a:t>Система оповещения</a:t>
                      </a:r>
                      <a:endParaRPr lang="ru-RU" sz="1300" kern="10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6138" marR="161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>
                          <a:ln>
                            <a:noFill/>
                          </a:ln>
                          <a:effectLst/>
                        </a:rPr>
                        <a:t>10</a:t>
                      </a:r>
                      <a:endParaRPr lang="ru-RU" sz="1300" kern="10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6138" marR="161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>
                          <a:ln>
                            <a:noFill/>
                          </a:ln>
                          <a:effectLst/>
                        </a:rPr>
                        <a:t>6</a:t>
                      </a:r>
                      <a:endParaRPr lang="ru-RU" sz="1300" kern="10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6138" marR="161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 dirty="0">
                          <a:ln>
                            <a:noFill/>
                          </a:ln>
                          <a:effectLst/>
                        </a:rPr>
                        <a:t>10</a:t>
                      </a:r>
                      <a:endParaRPr lang="ru-RU" sz="1300" kern="100" dirty="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6138" marR="161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>
                          <a:ln>
                            <a:noFill/>
                          </a:ln>
                          <a:effectLst/>
                        </a:rPr>
                        <a:t>8</a:t>
                      </a:r>
                      <a:endParaRPr lang="ru-RU" sz="1300" kern="10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6138" marR="161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77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 dirty="0">
                          <a:ln>
                            <a:noFill/>
                          </a:ln>
                          <a:effectLst/>
                        </a:rPr>
                        <a:t>Способность к прогнозированию</a:t>
                      </a:r>
                      <a:endParaRPr lang="ru-RU" sz="1300" kern="100" dirty="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6138" marR="161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>
                          <a:ln>
                            <a:noFill/>
                          </a:ln>
                          <a:effectLst/>
                        </a:rPr>
                        <a:t>10</a:t>
                      </a:r>
                      <a:endParaRPr lang="ru-RU" sz="1300" kern="10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6138" marR="161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>
                          <a:ln>
                            <a:noFill/>
                          </a:ln>
                          <a:effectLst/>
                        </a:rPr>
                        <a:t>5</a:t>
                      </a:r>
                      <a:endParaRPr lang="ru-RU" sz="1300" kern="10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6138" marR="161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 dirty="0">
                          <a:ln>
                            <a:noFill/>
                          </a:ln>
                          <a:effectLst/>
                        </a:rPr>
                        <a:t>10</a:t>
                      </a:r>
                      <a:endParaRPr lang="ru-RU" sz="1300" kern="100" dirty="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6138" marR="161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>
                          <a:ln>
                            <a:noFill/>
                          </a:ln>
                          <a:effectLst/>
                        </a:rPr>
                        <a:t>10</a:t>
                      </a:r>
                      <a:endParaRPr lang="ru-RU" sz="1300" kern="10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6138" marR="161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10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>
                          <a:ln>
                            <a:noFill/>
                          </a:ln>
                          <a:effectLst/>
                        </a:rPr>
                        <a:t>Простота первичной настройки</a:t>
                      </a:r>
                      <a:endParaRPr lang="ru-RU" sz="1300" kern="10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6138" marR="161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>
                          <a:ln>
                            <a:noFill/>
                          </a:ln>
                          <a:effectLst/>
                        </a:rPr>
                        <a:t>7</a:t>
                      </a:r>
                      <a:endParaRPr lang="ru-RU" sz="1300" kern="10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6138" marR="161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lang="ru-RU" sz="1300" kern="10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6138" marR="161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 dirty="0">
                          <a:ln>
                            <a:noFill/>
                          </a:ln>
                          <a:effectLst/>
                        </a:rPr>
                        <a:t>7</a:t>
                      </a:r>
                      <a:endParaRPr lang="ru-RU" sz="1300" kern="100" dirty="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6138" marR="161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lang="ru-RU" sz="1300" kern="100" dirty="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6138" marR="161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10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 dirty="0">
                          <a:ln>
                            <a:noFill/>
                          </a:ln>
                          <a:effectLst/>
                        </a:rPr>
                        <a:t>Общая </a:t>
                      </a:r>
                      <a:r>
                        <a:rPr lang="ru-RU" sz="1300" kern="0" dirty="0" smtClean="0">
                          <a:ln>
                            <a:noFill/>
                          </a:ln>
                          <a:effectLst/>
                        </a:rPr>
                        <a:t>оценка</a:t>
                      </a:r>
                      <a:endParaRPr lang="ru-RU" sz="1300" kern="100" dirty="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6138" marR="161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 dirty="0">
                          <a:ln>
                            <a:noFill/>
                          </a:ln>
                          <a:effectLst/>
                        </a:rPr>
                        <a:t>9,15</a:t>
                      </a:r>
                      <a:endParaRPr lang="ru-RU" sz="1300" kern="100" dirty="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6138" marR="161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>
                          <a:ln>
                            <a:noFill/>
                          </a:ln>
                          <a:effectLst/>
                        </a:rPr>
                        <a:t>4,75</a:t>
                      </a:r>
                      <a:endParaRPr lang="ru-RU" sz="1300" kern="10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6138" marR="161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 dirty="0">
                          <a:ln>
                            <a:noFill/>
                          </a:ln>
                          <a:effectLst/>
                        </a:rPr>
                        <a:t>7,55</a:t>
                      </a:r>
                      <a:endParaRPr lang="ru-RU" sz="1300" kern="100" dirty="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6138" marR="161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kern="0" dirty="0">
                          <a:ln>
                            <a:noFill/>
                          </a:ln>
                          <a:effectLst/>
                        </a:rPr>
                        <a:t>4,8</a:t>
                      </a:r>
                      <a:endParaRPr lang="ru-RU" sz="1300" kern="100" dirty="0">
                        <a:ln>
                          <a:noFill/>
                        </a:ln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6138" marR="1613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665698" y="4726745"/>
            <a:ext cx="486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>
                <a:solidFill>
                  <a:srgbClr val="2C2D2E"/>
                </a:solidFill>
                <a:latin typeface="Golos Text" panose="020B0503020202020204"/>
                <a:cs typeface="Golos Text" panose="020B0503020202020204" pitchFamily="34" charset="-52"/>
              </a:rPr>
              <a:t>6/15</a:t>
            </a:r>
            <a:endParaRPr lang="ru-RU" sz="1600" dirty="0">
              <a:solidFill>
                <a:srgbClr val="2C2D2E"/>
              </a:solidFill>
              <a:latin typeface="Golos Text" panose="020B0503020202020204"/>
              <a:cs typeface="Golos Text" panose="020B0503020202020204" pitchFamily="34" charset="-52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9DED3B5E-9456-C8A4-07A4-95C3DB9820E7}"/>
              </a:ext>
            </a:extLst>
          </p:cNvPr>
          <p:cNvSpPr txBox="1">
            <a:spLocks/>
          </p:cNvSpPr>
          <p:nvPr/>
        </p:nvSpPr>
        <p:spPr>
          <a:xfrm>
            <a:off x="6710287" y="-73588"/>
            <a:ext cx="2841675" cy="5077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r>
              <a:rPr lang="ru-RU" sz="1400" dirty="0" smtClean="0"/>
              <a:t>Новожилова Анна К34212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32953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EC9FE03F-277F-A8A4-C0C6-0727AF17B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218" y="243130"/>
            <a:ext cx="6291943" cy="527284"/>
          </a:xfrm>
        </p:spPr>
        <p:txBody>
          <a:bodyPr>
            <a:noAutofit/>
          </a:bodyPr>
          <a:lstStyle/>
          <a:p>
            <a:r>
              <a:rPr lang="ru-RU" sz="3000" dirty="0" smtClean="0"/>
              <a:t>Алгоритм работы</a:t>
            </a:r>
            <a:endParaRPr lang="ru-RU" sz="3000" dirty="0"/>
          </a:p>
        </p:txBody>
      </p:sp>
      <p:sp>
        <p:nvSpPr>
          <p:cNvPr id="6" name="Текст 5">
            <a:extLst>
              <a:ext uri="{FF2B5EF4-FFF2-40B4-BE49-F238E27FC236}">
                <a16:creationId xmlns="" xmlns:a16="http://schemas.microsoft.com/office/drawing/2014/main" id="{C9A927D3-D22C-72D3-9160-2A7238153B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Рисунок 7">
            <a:extLst>
              <a:ext uri="{FF2B5EF4-FFF2-40B4-BE49-F238E27FC236}">
                <a16:creationId xmlns="" xmlns:a16="http://schemas.microsoft.com/office/drawing/2014/main" id="{7D6E8493-F34E-A3DE-5CC9-A51F7FEAAC7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0" name="Рисунок 9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6" b="359"/>
          <a:stretch/>
        </p:blipFill>
        <p:spPr>
          <a:xfrm>
            <a:off x="77788" y="893298"/>
            <a:ext cx="8912225" cy="4074356"/>
          </a:xfrm>
        </p:spPr>
      </p:pic>
      <p:sp>
        <p:nvSpPr>
          <p:cNvPr id="11" name="TextBox 10"/>
          <p:cNvSpPr txBox="1"/>
          <p:nvPr/>
        </p:nvSpPr>
        <p:spPr>
          <a:xfrm>
            <a:off x="8670794" y="4712677"/>
            <a:ext cx="473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>
                <a:solidFill>
                  <a:srgbClr val="2C2D2E"/>
                </a:solidFill>
                <a:latin typeface="Golos Text" panose="020B0503020202020204"/>
                <a:cs typeface="Golos Text" panose="020B0503020202020204" pitchFamily="34" charset="-52"/>
              </a:rPr>
              <a:t>7/15</a:t>
            </a:r>
            <a:endParaRPr lang="ru-RU" sz="1600" dirty="0">
              <a:solidFill>
                <a:srgbClr val="2C2D2E"/>
              </a:solidFill>
              <a:latin typeface="Golos Text" panose="020B0503020202020204"/>
              <a:cs typeface="Golos Text" panose="020B0503020202020204" pitchFamily="34" charset="-52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="" xmlns:a16="http://schemas.microsoft.com/office/drawing/2014/main" id="{9DED3B5E-9456-C8A4-07A4-95C3DB9820E7}"/>
              </a:ext>
            </a:extLst>
          </p:cNvPr>
          <p:cNvSpPr txBox="1">
            <a:spLocks/>
          </p:cNvSpPr>
          <p:nvPr/>
        </p:nvSpPr>
        <p:spPr>
          <a:xfrm>
            <a:off x="6710287" y="-73588"/>
            <a:ext cx="2841675" cy="5077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r>
              <a:rPr lang="ru-RU" sz="1400" dirty="0" smtClean="0"/>
              <a:t>Новожилова Анна К34212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38787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EC9FE03F-277F-A8A4-C0C6-0727AF17B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218" y="243130"/>
            <a:ext cx="6291943" cy="527284"/>
          </a:xfrm>
        </p:spPr>
        <p:txBody>
          <a:bodyPr>
            <a:noAutofit/>
          </a:bodyPr>
          <a:lstStyle/>
          <a:p>
            <a:r>
              <a:rPr lang="ru-RU" sz="3000" dirty="0" smtClean="0"/>
              <a:t>Взаимодействие элементов</a:t>
            </a:r>
            <a:endParaRPr lang="ru-RU" sz="3000" dirty="0"/>
          </a:p>
        </p:txBody>
      </p:sp>
      <p:sp>
        <p:nvSpPr>
          <p:cNvPr id="6" name="Текст 5">
            <a:extLst>
              <a:ext uri="{FF2B5EF4-FFF2-40B4-BE49-F238E27FC236}">
                <a16:creationId xmlns="" xmlns:a16="http://schemas.microsoft.com/office/drawing/2014/main" id="{C9A927D3-D22C-72D3-9160-2A7238153B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Рисунок 7">
            <a:extLst>
              <a:ext uri="{FF2B5EF4-FFF2-40B4-BE49-F238E27FC236}">
                <a16:creationId xmlns="" xmlns:a16="http://schemas.microsoft.com/office/drawing/2014/main" id="{7D6E8493-F34E-A3DE-5CC9-A51F7FEAAC7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0" name="Рисунок 9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399160"/>
            <a:ext cx="8762497" cy="3073119"/>
          </a:xfrm>
        </p:spPr>
      </p:pic>
      <p:sp>
        <p:nvSpPr>
          <p:cNvPr id="7" name="TextBox 6"/>
          <p:cNvSpPr txBox="1"/>
          <p:nvPr/>
        </p:nvSpPr>
        <p:spPr>
          <a:xfrm>
            <a:off x="8656366" y="4712677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>
                <a:solidFill>
                  <a:srgbClr val="2C2D2E"/>
                </a:solidFill>
                <a:latin typeface="Golos Text" panose="020B0503020202020204"/>
                <a:cs typeface="Golos Text" panose="020B0503020202020204" pitchFamily="34" charset="-52"/>
              </a:rPr>
              <a:t>8/15</a:t>
            </a:r>
            <a:endParaRPr lang="ru-RU" sz="1600" dirty="0">
              <a:solidFill>
                <a:srgbClr val="2C2D2E"/>
              </a:solidFill>
              <a:latin typeface="Golos Text" panose="020B0503020202020204"/>
              <a:cs typeface="Golos Text" panose="020B0503020202020204" pitchFamily="34" charset="-52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9DED3B5E-9456-C8A4-07A4-95C3DB9820E7}"/>
              </a:ext>
            </a:extLst>
          </p:cNvPr>
          <p:cNvSpPr txBox="1">
            <a:spLocks/>
          </p:cNvSpPr>
          <p:nvPr/>
        </p:nvSpPr>
        <p:spPr>
          <a:xfrm>
            <a:off x="6710287" y="-73588"/>
            <a:ext cx="2841675" cy="5077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r>
              <a:rPr lang="ru-RU" sz="1400" dirty="0" smtClean="0"/>
              <a:t>Новожилова Анна К34212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01084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EC9FE03F-277F-A8A4-C0C6-0727AF17B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218" y="243130"/>
            <a:ext cx="6291943" cy="527284"/>
          </a:xfrm>
        </p:spPr>
        <p:txBody>
          <a:bodyPr>
            <a:noAutofit/>
          </a:bodyPr>
          <a:lstStyle/>
          <a:p>
            <a:r>
              <a:rPr lang="ru-RU" sz="3000" dirty="0" smtClean="0"/>
              <a:t>Структура кода</a:t>
            </a:r>
            <a:endParaRPr lang="ru-RU" sz="3000" dirty="0"/>
          </a:p>
        </p:txBody>
      </p:sp>
      <p:sp>
        <p:nvSpPr>
          <p:cNvPr id="6" name="Текст 5">
            <a:extLst>
              <a:ext uri="{FF2B5EF4-FFF2-40B4-BE49-F238E27FC236}">
                <a16:creationId xmlns="" xmlns:a16="http://schemas.microsoft.com/office/drawing/2014/main" id="{C9A927D3-D22C-72D3-9160-2A7238153B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9" name="Рисунок 8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86" t="-1507" r="-1889" b="-499"/>
          <a:stretch/>
        </p:blipFill>
        <p:spPr>
          <a:xfrm>
            <a:off x="0" y="799673"/>
            <a:ext cx="8918917" cy="4213909"/>
          </a:xfrm>
        </p:spPr>
      </p:pic>
      <p:sp>
        <p:nvSpPr>
          <p:cNvPr id="4" name="Рисунок 3"/>
          <p:cNvSpPr>
            <a:spLocks noGrp="1"/>
          </p:cNvSpPr>
          <p:nvPr>
            <p:ph type="pic" sz="quarter" idx="14"/>
          </p:nvPr>
        </p:nvSpPr>
        <p:spPr>
          <a:xfrm>
            <a:off x="5198012" y="822960"/>
            <a:ext cx="3559686" cy="3995784"/>
          </a:xfrm>
        </p:spPr>
      </p:sp>
      <p:sp>
        <p:nvSpPr>
          <p:cNvPr id="11" name="TextBox 10"/>
          <p:cNvSpPr txBox="1"/>
          <p:nvPr/>
        </p:nvSpPr>
        <p:spPr>
          <a:xfrm>
            <a:off x="8675902" y="4726746"/>
            <a:ext cx="486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>
                <a:solidFill>
                  <a:srgbClr val="2C2D2E"/>
                </a:solidFill>
                <a:latin typeface="Golos Text" panose="020B0503020202020204"/>
                <a:cs typeface="Golos Text" panose="020B0503020202020204" pitchFamily="34" charset="-52"/>
              </a:rPr>
              <a:t>9/15</a:t>
            </a:r>
            <a:endParaRPr lang="ru-RU" sz="1600" dirty="0">
              <a:solidFill>
                <a:srgbClr val="2C2D2E"/>
              </a:solidFill>
              <a:latin typeface="Golos Text" panose="020B0503020202020204"/>
              <a:cs typeface="Golos Text" panose="020B0503020202020204" pitchFamily="34" charset="-52"/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="" xmlns:a16="http://schemas.microsoft.com/office/drawing/2014/main" id="{9DED3B5E-9456-C8A4-07A4-95C3DB9820E7}"/>
              </a:ext>
            </a:extLst>
          </p:cNvPr>
          <p:cNvSpPr txBox="1">
            <a:spLocks/>
          </p:cNvSpPr>
          <p:nvPr/>
        </p:nvSpPr>
        <p:spPr>
          <a:xfrm>
            <a:off x="6710287" y="-73588"/>
            <a:ext cx="2841675" cy="5077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r>
              <a:rPr lang="ru-RU" sz="1400" dirty="0" smtClean="0"/>
              <a:t>Новожилова Анна К34212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92312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9479</TotalTime>
  <Words>453</Words>
  <Application>Microsoft Office PowerPoint</Application>
  <PresentationFormat>Экран (16:9)</PresentationFormat>
  <Paragraphs>188</Paragraphs>
  <Slides>15</Slides>
  <Notes>7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Тема1</vt:lpstr>
      <vt:lpstr>Выпускная квалификационная работа Разработка приложения для системного администратора в системе мониторинга локальной сети организации</vt:lpstr>
      <vt:lpstr>Актуальность</vt:lpstr>
      <vt:lpstr>Цели и задачи</vt:lpstr>
      <vt:lpstr>Система мониторинга</vt:lpstr>
      <vt:lpstr>Существующие решения</vt:lpstr>
      <vt:lpstr>Существующие решения</vt:lpstr>
      <vt:lpstr>Алгоритм работы</vt:lpstr>
      <vt:lpstr>Взаимодействие элементов</vt:lpstr>
      <vt:lpstr>Структура кода</vt:lpstr>
      <vt:lpstr>Хранение данных</vt:lpstr>
      <vt:lpstr>Выбор инструментов</vt:lpstr>
      <vt:lpstr>Разработка</vt:lpstr>
      <vt:lpstr>Результаты</vt:lpstr>
      <vt:lpstr>Перспективы развития</vt:lpstr>
      <vt:lpstr>Спасибо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Aнна Новожилова</cp:lastModifiedBy>
  <cp:revision>126</cp:revision>
  <dcterms:created xsi:type="dcterms:W3CDTF">2014-06-27T12:30:22Z</dcterms:created>
  <dcterms:modified xsi:type="dcterms:W3CDTF">2023-05-19T10:41:39Z</dcterms:modified>
</cp:coreProperties>
</file>